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74" r:id="rId2"/>
    <p:sldId id="377" r:id="rId3"/>
    <p:sldId id="372" r:id="rId4"/>
    <p:sldId id="373" r:id="rId5"/>
    <p:sldId id="379" r:id="rId6"/>
    <p:sldId id="380" r:id="rId7"/>
    <p:sldId id="381" r:id="rId8"/>
    <p:sldId id="382" r:id="rId9"/>
    <p:sldId id="383" r:id="rId10"/>
    <p:sldId id="384" r:id="rId11"/>
    <p:sldId id="364" r:id="rId12"/>
    <p:sldId id="306" r:id="rId13"/>
    <p:sldId id="388" r:id="rId14"/>
    <p:sldId id="389" r:id="rId15"/>
    <p:sldId id="358" r:id="rId16"/>
    <p:sldId id="359" r:id="rId17"/>
    <p:sldId id="353" r:id="rId18"/>
    <p:sldId id="386" r:id="rId19"/>
    <p:sldId id="378" r:id="rId20"/>
    <p:sldId id="369" r:id="rId21"/>
    <p:sldId id="354" r:id="rId22"/>
    <p:sldId id="390" r:id="rId23"/>
    <p:sldId id="387" r:id="rId24"/>
    <p:sldId id="392" r:id="rId25"/>
    <p:sldId id="398" r:id="rId26"/>
    <p:sldId id="39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8B5DD7-6E43-4A56-9A0B-DF5E7FC13B11}">
          <p14:sldIdLst>
            <p14:sldId id="374"/>
            <p14:sldId id="377"/>
            <p14:sldId id="372"/>
            <p14:sldId id="373"/>
            <p14:sldId id="379"/>
            <p14:sldId id="380"/>
            <p14:sldId id="381"/>
            <p14:sldId id="382"/>
            <p14:sldId id="383"/>
            <p14:sldId id="384"/>
            <p14:sldId id="364"/>
            <p14:sldId id="306"/>
            <p14:sldId id="388"/>
            <p14:sldId id="389"/>
            <p14:sldId id="358"/>
            <p14:sldId id="359"/>
            <p14:sldId id="353"/>
            <p14:sldId id="386"/>
            <p14:sldId id="378"/>
            <p14:sldId id="369"/>
            <p14:sldId id="354"/>
            <p14:sldId id="390"/>
            <p14:sldId id="387"/>
            <p14:sldId id="392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2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 autoAdjust="0"/>
    <p:restoredTop sz="87192" autoAdjust="0"/>
  </p:normalViewPr>
  <p:slideViewPr>
    <p:cSldViewPr snapToGrid="0">
      <p:cViewPr varScale="1">
        <p:scale>
          <a:sx n="99" d="100"/>
          <a:sy n="99" d="100"/>
        </p:scale>
        <p:origin x="26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5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09F48DF-1389-4511-AFD8-FC38813C31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567626-0253-4FCD-BC4D-8011483EA7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C1132-D1AA-4F39-8FD5-E84BC063B191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11D7D8-CF8D-4DC2-8081-4D914ADB28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906DFD-4B0C-4593-BCF5-BCBB2B78D9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20F22-3918-4ECB-9EA1-725EC2BF85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46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EE04-9F41-42DA-8170-F9369925EE22}" type="datetimeFigureOut">
              <a:rPr lang="ru-RU" smtClean="0"/>
              <a:t>23.06.2024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7A9B-D9D0-4F5B-B56F-D52EA62B9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68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AC493F-BC6E-442F-8DFA-553E82699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3. </a:t>
            </a:r>
            <a:r>
              <a:rPr lang="ru-RU" sz="1400" dirty="0" err="1"/>
              <a:t>Микросервис</a:t>
            </a:r>
            <a:r>
              <a:rPr lang="ru-RU" sz="1400" dirty="0"/>
              <a:t> </a:t>
            </a:r>
            <a:r>
              <a:rPr lang="en-US" sz="1400" dirty="0"/>
              <a:t>Test-Runner </a:t>
            </a:r>
            <a:r>
              <a:rPr lang="ru-RU" sz="1400" dirty="0"/>
              <a:t>получает из очереди сообщений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4. Через </a:t>
            </a:r>
            <a:r>
              <a:rPr lang="en-US" sz="1400" dirty="0"/>
              <a:t>http </a:t>
            </a:r>
            <a:r>
              <a:rPr lang="ru-RU" sz="1400" dirty="0"/>
              <a:t>запросы к </a:t>
            </a:r>
            <a:r>
              <a:rPr lang="en-US" sz="1400" dirty="0"/>
              <a:t>API Docker Engine </a:t>
            </a:r>
            <a:r>
              <a:rPr lang="ru-RU" sz="1400" dirty="0"/>
              <a:t>создает контейнер по одному из трех </a:t>
            </a:r>
            <a:r>
              <a:rPr lang="ru-RU" sz="1400" dirty="0" err="1"/>
              <a:t>кастомных</a:t>
            </a:r>
            <a:r>
              <a:rPr lang="ru-RU" sz="1400" dirty="0"/>
              <a:t> образов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5. Копирует проект с задачей, запускает контейнер и ожидает завершения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6. В результате получаем файл в </a:t>
            </a:r>
            <a:r>
              <a:rPr lang="en-US" sz="1400" dirty="0"/>
              <a:t>junit.xml</a:t>
            </a:r>
            <a:endParaRPr lang="ru-RU" sz="1400" dirty="0"/>
          </a:p>
          <a:p>
            <a:pPr marL="0" indent="0">
              <a:buFont typeface="+mj-lt"/>
              <a:buNone/>
            </a:pPr>
            <a:endParaRPr lang="ru-RU" sz="1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54745-997A-40ED-9B41-0F953409A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081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тестировании есть некий стандарт для формирования отчетов – </a:t>
            </a:r>
            <a:r>
              <a:rPr lang="en-US" dirty="0"/>
              <a:t>junit.xml</a:t>
            </a:r>
            <a:r>
              <a:rPr lang="ru-RU" dirty="0"/>
              <a:t>. По имени фреймворка тестирования для </a:t>
            </a:r>
            <a:r>
              <a:rPr lang="en-US" dirty="0"/>
              <a:t>java</a:t>
            </a:r>
            <a:r>
              <a:rPr lang="ru-RU" dirty="0"/>
              <a:t>. Вот так выглядит.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6CB04C-263C-49E3-9793-11E97739D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Добавил такую фичу, как онлайн компилятор, чтобы можно было экспериментировать со своим кодом. 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3B31D0-4803-473D-B5BB-DA19F46AA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61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еще проще, чем тестирование задач.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4DA10F-20DE-4017-B034-EE37944C8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8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Ведется очень интересная статистика по решению задач пользователями, из которой пользователи могут извлечь для себя какую-то информацию. </a:t>
            </a:r>
          </a:p>
          <a:p>
            <a:r>
              <a:rPr lang="ru-RU" dirty="0"/>
              <a:t>Есть </a:t>
            </a:r>
            <a:r>
              <a:rPr lang="ru-RU" dirty="0" err="1"/>
              <a:t>юзерская</a:t>
            </a:r>
            <a:r>
              <a:rPr lang="ru-RU" dirty="0"/>
              <a:t> статистика и по платформе в целом.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86268F-D3F2-44DA-BCC6-38DFFEECE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1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такой </a:t>
            </a:r>
            <a:r>
              <a:rPr lang="ru-RU" dirty="0" err="1"/>
              <a:t>видос</a:t>
            </a:r>
            <a:r>
              <a:rPr lang="ru-RU" dirty="0"/>
              <a:t>, но вряд ли там можно что-то различить.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3237DF-C133-4C44-B2DB-6E37BA961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46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возможность совместного редактирования решения задач. Реализовано на </a:t>
            </a:r>
            <a:r>
              <a:rPr lang="ru-RU" dirty="0" err="1"/>
              <a:t>вебсокетах</a:t>
            </a:r>
            <a:r>
              <a:rPr lang="ru-RU" dirty="0"/>
              <a:t>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B73EFE-F69C-43C3-9228-C10859F07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15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Применение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контроля версий контента приносит надежность в процесс сопровождения онлайн-платформы.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позволяет создавать ветки для разработки новых функций, а также перемещаться по истории версий контента.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Это обеспечивает спокойную работу с контентом без страха потери данных, поскольку каждое изменение фиксируется и хранится в истории изменений.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Кроме того, сервисы типа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Github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/Bitbucket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позволяют управлять доступом к отдельным задачам, регулируя права доступа для пользователей и групп.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 с помощью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подмодулей осуществимо добавление пользовательских задач.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(Благодаря своей специализации на контроле версий,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может превосходить современные CMS по уровню удобства и гибкости работы с контентом, особенно для опытных пользователей. 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66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 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CFFF35-875B-4D37-BA0E-F730C8301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004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ЦЕНТРИРОВАТЬ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7BB018-4510-4A92-A6CC-D886E80E9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23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Тема моего дипломного проекта актуальна по ряду причин, представленных на слайде. </a:t>
            </a:r>
          </a:p>
          <a:p>
            <a:r>
              <a:rPr lang="ru-RU" dirty="0"/>
              <a:t>В целях экономии времени предлагаю обсудить детали во время вопросов.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8E7CF1-87B2-40FF-BAA8-F7C7441B5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831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таблицу на все оставшееся время.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A0AA4D-0302-4173-9365-469EC9298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0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БД довольно простая. Есть пользователь (в центре). Он решает задачи (таблица с решениями). Решения имеют результаты. Весь остальной шум – это таблицы и </a:t>
            </a:r>
            <a:r>
              <a:rPr lang="ru-RU" dirty="0" err="1"/>
              <a:t>вьюхи</a:t>
            </a:r>
            <a:r>
              <a:rPr lang="ru-RU" dirty="0"/>
              <a:t> для предоставления статистики по решению задач на платформе.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BCFF0C-4F15-4F0B-B4CB-AB652A866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147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посмотреть на платформу издалека, то получится вот такая диаграмма компонентов.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DD1606-344D-4566-9047-C891AF534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969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Как уже говорил, есть возможность горизонтально расширить систему, добавив больше исполнителей тестирования в группу.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9A97EF-2118-4EBE-994E-D78E51CBB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19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работы было ускорить процесс обучения программированию с помощью моего ПО. </a:t>
            </a:r>
          </a:p>
          <a:p>
            <a:r>
              <a:rPr lang="ru-RU" dirty="0"/>
              <a:t>В целях экономии времени предлагаю обсудить детали во время вопросов.</a:t>
            </a:r>
          </a:p>
          <a:p>
            <a:r>
              <a:rPr lang="ru-RU" dirty="0"/>
              <a:t>Перейдём к сути </a:t>
            </a:r>
            <a:r>
              <a:rPr lang="ru-RU"/>
              <a:t>проекта.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981BEC-A17E-4A0F-A6C5-AF4337C5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4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Здесь рассказываю что такое платформы с алгоритмическими задачами по программированию (для тех кто не слышал про такие). </a:t>
            </a:r>
          </a:p>
          <a:p>
            <a:r>
              <a:rPr lang="ru-RU" sz="1400" dirty="0"/>
              <a:t>Такие платформы позволяют отрабатывать навыки решения алгоритмических задач. </a:t>
            </a: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Решение алгоритмических задач помогает программистам развивать логическое мышление. Эти задачи также готовят их к техническим собеседованиям, где такие умения часто проверяются работодателями. </a:t>
            </a:r>
          </a:p>
          <a:p>
            <a:endParaRPr lang="ru-RU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(ДА, я начинаю с демонстрации фронта Своей платформы)</a:t>
            </a:r>
            <a:endParaRPr lang="ru-RU" sz="1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1BEB49-40ED-4156-928D-AC510C498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3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Выбираем интересную задачу из списка.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9660B6-258E-4934-A9F3-776086ACD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2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Слева описание задачи с примерами входных и выходных значений. Справа редактор кода из </a:t>
            </a:r>
            <a:r>
              <a:rPr lang="en-US" sz="1400" dirty="0"/>
              <a:t>VS Code</a:t>
            </a:r>
            <a:r>
              <a:rPr lang="ru-RU" sz="1400" dirty="0"/>
              <a:t>, выбор языка программирования, результаты тестирования.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F0AF62-9423-410D-AFE9-A57242100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47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Когда напрограммируем решение и нажмем кнопку запустить, код отправится на автоматизированное тестирования.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C98FF8-D8B7-42D5-8137-B5A22E7DF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0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Результаты тестирования прибыли, задача решена. На этом демонстрация платформы завершена. Стоит сказать, что это не все, что есть на платформе, но на демонстрацию всего семи минут не достаточно. </a:t>
            </a:r>
          </a:p>
          <a:p>
            <a:r>
              <a:rPr lang="ru-RU" sz="1400" dirty="0"/>
              <a:t>Теперь придется рассказать, что из продемонстрированного я спроектировал и написал сам.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1A5A2B-8819-4229-BB26-DF3513D95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367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2000" dirty="0">
                <a:solidFill>
                  <a:srgbClr val="080808"/>
                </a:solidFill>
                <a:effectLst/>
              </a:rPr>
              <a:t>Пользователь через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фронтенд</a:t>
            </a:r>
            <a:r>
              <a:rPr lang="ru-RU" sz="2000" dirty="0">
                <a:solidFill>
                  <a:srgbClr val="080808"/>
                </a:solidFill>
                <a:effectLst/>
              </a:rPr>
              <a:t> отправляет запрос на тестирования на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вебсервер</a:t>
            </a: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200" dirty="0" err="1">
                <a:solidFill>
                  <a:srgbClr val="080808"/>
                </a:solidFill>
                <a:effectLst/>
              </a:rPr>
              <a:t>Вебсервер</a:t>
            </a:r>
            <a:r>
              <a:rPr lang="ru-RU" sz="3200" dirty="0">
                <a:solidFill>
                  <a:srgbClr val="080808"/>
                </a:solidFill>
                <a:effectLst/>
              </a:rPr>
              <a:t> сохраняет решение в СУБД и кладет в очередь для тестирования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Очередь </a:t>
            </a:r>
            <a:r>
              <a:rPr lang="ru-RU" sz="3200" dirty="0">
                <a:solidFill>
                  <a:srgbClr val="080808"/>
                </a:solidFill>
                <a:effectLst/>
              </a:rPr>
              <a:t>Apache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может быть использована как точка горизонтального масштабирования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</a:t>
            </a:r>
            <a:r>
              <a:rPr lang="ru-RU" sz="3200" dirty="0">
                <a:solidFill>
                  <a:srgbClr val="080808"/>
                </a:solidFill>
                <a:effectLst/>
              </a:rPr>
              <a:t>Также использование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позволяет избежать потери сообщений и их дублирования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endParaRPr lang="ru-RU" sz="1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0D654F-2253-491B-845A-26A0FBBAE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81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4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6F8527E-EA26-41EF-A35C-67B6F83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55324"/>
            <a:ext cx="2743200" cy="619933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fld id="{47735B0F-8C58-4DB9-9B2E-BF312EBDA35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object 9">
            <a:extLst>
              <a:ext uri="{FF2B5EF4-FFF2-40B4-BE49-F238E27FC236}">
                <a16:creationId xmlns:a16="http://schemas.microsoft.com/office/drawing/2014/main" id="{F7083B8E-954C-429C-98E3-53891879E7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7948" y="153056"/>
            <a:ext cx="784860" cy="809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AB5B3-3252-44F4-8749-0549C9B37AEC}"/>
              </a:ext>
            </a:extLst>
          </p:cNvPr>
          <p:cNvSpPr txBox="1"/>
          <p:nvPr/>
        </p:nvSpPr>
        <p:spPr>
          <a:xfrm>
            <a:off x="2746839" y="3165274"/>
            <a:ext cx="69870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ОНЛАЙН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-</a:t>
            </a:r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ПЛАТФОРМА</a:t>
            </a:r>
          </a:p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С АЛГОРИТМИЧЕСКИМИ ЗАДАЧАМИ ПО ПРОГРАММИРОВАНИЮ</a:t>
            </a:r>
            <a:endParaRPr lang="ru-KZ" sz="2800" dirty="0">
              <a:latin typeface="SB Sans Display Light"/>
              <a:cs typeface="Baloo 2" panose="03080502040302020200" pitchFamily="66" charset="0"/>
            </a:endParaRPr>
          </a:p>
          <a:p>
            <a:pPr algn="ctr"/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«</a:t>
            </a:r>
            <a:r>
              <a:rPr lang="en-US" sz="2800" dirty="0" err="1">
                <a:latin typeface="SB Sans Display Light"/>
                <a:cs typeface="Baloo 2" panose="03080502040302020200" pitchFamily="66" charset="0"/>
              </a:rPr>
              <a:t>SupremeCode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»</a:t>
            </a:r>
            <a:endParaRPr lang="ru-KZ" sz="2400" dirty="0">
              <a:latin typeface="SB Sans Display Light"/>
              <a:cs typeface="Baloo 2" panose="030805020403020202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635AE-04B7-4510-BE57-45E41A5746AD}"/>
              </a:ext>
            </a:extLst>
          </p:cNvPr>
          <p:cNvSpPr txBox="1"/>
          <p:nvPr/>
        </p:nvSpPr>
        <p:spPr>
          <a:xfrm>
            <a:off x="292100" y="5249369"/>
            <a:ext cx="361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B Sans Display Light"/>
              </a:rPr>
              <a:t>П</a:t>
            </a:r>
            <a:r>
              <a:rPr lang="ru-RU" dirty="0" err="1">
                <a:latin typeface="SB Sans Display Light"/>
              </a:rPr>
              <a:t>одготовил</a:t>
            </a:r>
            <a:r>
              <a:rPr lang="ru-RU" dirty="0">
                <a:latin typeface="SB Sans Display Light"/>
              </a:rPr>
              <a:t>: студент группы ВПР43</a:t>
            </a:r>
          </a:p>
          <a:p>
            <a:r>
              <a:rPr lang="ru-RU" dirty="0" err="1">
                <a:latin typeface="SB Sans Display Light"/>
              </a:rPr>
              <a:t>Голосуев</a:t>
            </a:r>
            <a:r>
              <a:rPr lang="ru-RU" dirty="0">
                <a:latin typeface="SB Sans Display Light"/>
              </a:rPr>
              <a:t> Данил Витальевич</a:t>
            </a:r>
            <a:endParaRPr lang="ru-KZ" dirty="0">
              <a:latin typeface="SB Sans Display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B2D7F-303C-4CDA-9C13-ACBCE9AF2EF9}"/>
              </a:ext>
            </a:extLst>
          </p:cNvPr>
          <p:cNvSpPr txBox="1"/>
          <p:nvPr/>
        </p:nvSpPr>
        <p:spPr>
          <a:xfrm>
            <a:off x="292100" y="5943734"/>
            <a:ext cx="296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dirty="0">
                <a:latin typeface="SB Sans Display Light"/>
              </a:rPr>
              <a:t>Руководитель ВКР</a:t>
            </a:r>
            <a:r>
              <a:rPr lang="en-US" dirty="0">
                <a:latin typeface="SB Sans Display Light"/>
              </a:rPr>
              <a:t>:</a:t>
            </a:r>
          </a:p>
          <a:p>
            <a:r>
              <a:rPr lang="ru-RU" dirty="0">
                <a:latin typeface="SB Sans Display Light"/>
              </a:rPr>
              <a:t>Долгов Василий Валерьевич</a:t>
            </a:r>
            <a:endParaRPr lang="ru-KZ" dirty="0">
              <a:latin typeface="SB Sans Display Light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B2B2DC8-F2AB-4103-BDF4-06E7364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/>
          <a:stretch/>
        </p:blipFill>
        <p:spPr bwMode="auto">
          <a:xfrm>
            <a:off x="1650230" y="962300"/>
            <a:ext cx="9180298" cy="21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B3B24C-18E8-4778-BC05-0BFC6AC68970}"/>
              </a:ext>
            </a:extLst>
          </p:cNvPr>
          <p:cNvSpPr txBox="1"/>
          <p:nvPr/>
        </p:nvSpPr>
        <p:spPr>
          <a:xfrm>
            <a:off x="9639902" y="6000310"/>
            <a:ext cx="2381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B Sans Display Light"/>
              </a:rPr>
              <a:t>Ростов</a:t>
            </a:r>
            <a:r>
              <a:rPr lang="ru-RU" sz="2000" dirty="0">
                <a:latin typeface="SB Sans Display Light"/>
              </a:rPr>
              <a:t>-на-Дону</a:t>
            </a:r>
          </a:p>
          <a:p>
            <a:pPr algn="ctr"/>
            <a:r>
              <a:rPr lang="ru-RU" sz="2000" dirty="0">
                <a:latin typeface="SB Sans Display Light"/>
              </a:rPr>
              <a:t>2024</a:t>
            </a:r>
            <a:endParaRPr lang="ru-KZ" sz="2000" dirty="0">
              <a:latin typeface="SB Sans Display Ligh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C9D6CF-ED44-4A26-A139-E3CF127E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90FDB74-A9A0-47F0-9E20-C11B662FA68D}"/>
              </a:ext>
            </a:extLst>
          </p:cNvPr>
          <p:cNvSpPr/>
          <p:nvPr/>
        </p:nvSpPr>
        <p:spPr bwMode="auto">
          <a:xfrm>
            <a:off x="7623293" y="2241714"/>
            <a:ext cx="2692282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SB Sans Display Light"/>
              </a:rPr>
              <a:t>Docker Engine</a:t>
            </a:r>
            <a:endParaRPr lang="ru-RU" sz="2600" dirty="0">
              <a:latin typeface="SB Sans Display Ligh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7549D05-AC04-46D2-BD0D-0EE23808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53" y="24368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3789792" y="2241025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73CB4B-AA5A-4AC7-BF06-11ECEF5731ED}"/>
              </a:ext>
            </a:extLst>
          </p:cNvPr>
          <p:cNvSpPr/>
          <p:nvPr/>
        </p:nvSpPr>
        <p:spPr bwMode="auto">
          <a:xfrm>
            <a:off x="7332556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E9D7A80-8848-4AD6-A922-4CB3FBE8D4A6}"/>
              </a:ext>
            </a:extLst>
          </p:cNvPr>
          <p:cNvSpPr/>
          <p:nvPr/>
        </p:nvSpPr>
        <p:spPr bwMode="auto">
          <a:xfrm>
            <a:off x="8584017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9A8109-E4E2-4C08-B522-48B225E7FDCE}"/>
              </a:ext>
            </a:extLst>
          </p:cNvPr>
          <p:cNvSpPr/>
          <p:nvPr/>
        </p:nvSpPr>
        <p:spPr bwMode="auto">
          <a:xfrm>
            <a:off x="9835478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B6D8E924-7195-414F-9BBF-844CD3173736}"/>
              </a:ext>
            </a:extLst>
          </p:cNvPr>
          <p:cNvSpPr/>
          <p:nvPr/>
        </p:nvSpPr>
        <p:spPr bwMode="auto">
          <a:xfrm rot="5400000">
            <a:off x="8641898" y="1902766"/>
            <a:ext cx="923330" cy="3844674"/>
          </a:xfrm>
          <a:prstGeom prst="leftBrace">
            <a:avLst>
              <a:gd name="adj1" fmla="val 8333"/>
              <a:gd name="adj2" fmla="val 5200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D749C-3187-4CD9-ABB6-5CA5985D4FA2}"/>
              </a:ext>
            </a:extLst>
          </p:cNvPr>
          <p:cNvSpPr txBox="1"/>
          <p:nvPr/>
        </p:nvSpPr>
        <p:spPr bwMode="auto">
          <a:xfrm>
            <a:off x="3829841" y="3572459"/>
            <a:ext cx="34113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err="1">
                <a:latin typeface="SB Sans Display Light"/>
              </a:rPr>
              <a:t>Кастомные</a:t>
            </a:r>
            <a:r>
              <a:rPr lang="ru-RU" sz="2600" dirty="0">
                <a:latin typeface="SB Sans Display Light"/>
              </a:rPr>
              <a:t> образы с предустановленными библиотеками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323E04-1829-4464-A89B-5DC97E507E5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>
            <a:off x="6414639" y="2673073"/>
            <a:ext cx="1208654" cy="6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969BC3A4-8034-4FE9-B965-24AAF539232C}"/>
              </a:ext>
            </a:extLst>
          </p:cNvPr>
          <p:cNvSpPr/>
          <p:nvPr/>
        </p:nvSpPr>
        <p:spPr bwMode="auto">
          <a:xfrm rot="5400000">
            <a:off x="8787431" y="3271717"/>
            <a:ext cx="569338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65EAC3C-0B24-46E5-A1D3-885FC33FDE6F}"/>
              </a:ext>
            </a:extLst>
          </p:cNvPr>
          <p:cNvGrpSpPr/>
          <p:nvPr/>
        </p:nvGrpSpPr>
        <p:grpSpPr>
          <a:xfrm>
            <a:off x="8049467" y="5753327"/>
            <a:ext cx="2108192" cy="864096"/>
            <a:chOff x="9150358" y="5627843"/>
            <a:chExt cx="2108192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DCA7EC7-2F26-4100-A184-933CACDAD1EF}"/>
                </a:ext>
              </a:extLst>
            </p:cNvPr>
            <p:cNvSpPr/>
            <p:nvPr/>
          </p:nvSpPr>
          <p:spPr bwMode="auto">
            <a:xfrm>
              <a:off x="9150358" y="5627843"/>
              <a:ext cx="2108192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junit.xml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FE86F29-6E79-41F1-BDA2-1C6064499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3684" y="5805323"/>
              <a:ext cx="573016" cy="57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60936607-3898-40B5-BA9D-720927CA0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7" t="35039" r="45800" b="34315"/>
            <a:stretch/>
          </p:blipFill>
          <p:spPr bwMode="auto">
            <a:xfrm>
              <a:off x="9355475" y="5991777"/>
              <a:ext cx="329433" cy="2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C67B9-8D93-4296-9D46-F9A0FD06CF07}"/>
              </a:ext>
            </a:extLst>
          </p:cNvPr>
          <p:cNvSpPr txBox="1"/>
          <p:nvPr/>
        </p:nvSpPr>
        <p:spPr bwMode="auto">
          <a:xfrm>
            <a:off x="4420495" y="5563523"/>
            <a:ext cx="40393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Файл с результатами тестов в универсальном формате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F6E12-9AE5-4B9C-BB38-97210FEE96EF}"/>
              </a:ext>
            </a:extLst>
          </p:cNvPr>
          <p:cNvSpPr txBox="1"/>
          <p:nvPr/>
        </p:nvSpPr>
        <p:spPr bwMode="auto">
          <a:xfrm>
            <a:off x="6134009" y="1401990"/>
            <a:ext cx="38446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Копируем в контейнер проект с задачей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172371" y="2241025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1378515" y="1564793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226600" y="44826"/>
            <a:ext cx="1114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2148716" y="1564793"/>
            <a:ext cx="16811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</a:t>
            </a:r>
          </a:p>
          <a:p>
            <a:r>
              <a:rPr lang="ru-RU" sz="2600" dirty="0">
                <a:latin typeface="SB Sans Display Light"/>
              </a:rPr>
              <a:t>решение</a:t>
            </a: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6E0543D9-A4EE-4071-B99F-03D283A9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73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06" y="76831"/>
            <a:ext cx="10728324" cy="761370"/>
          </a:xfrm>
        </p:spPr>
        <p:txBody>
          <a:bodyPr/>
          <a:lstStyle/>
          <a:p>
            <a:r>
              <a:rPr lang="ru-RU" sz="4000" dirty="0"/>
              <a:t>Результаты тестирования - пример</a:t>
            </a:r>
            <a:r>
              <a:rPr lang="ru-RU" dirty="0"/>
              <a:t>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36" y="1650357"/>
            <a:ext cx="1064926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7B8953-AE14-4724-8D20-AA9FDFEB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123269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788873" y="6242288"/>
            <a:ext cx="72119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9144091" y="6057622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B Sans Display Light"/>
              </a:rPr>
              <a:t>*видео</a:t>
            </a:r>
          </a:p>
        </p:txBody>
      </p:sp>
      <p:pic>
        <p:nvPicPr>
          <p:cNvPr id="5" name="screen-recording-171852991581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7EA22E-86A7-4000-98BB-226E49CEC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873" y="719914"/>
            <a:ext cx="9905156" cy="541817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EBB16-A317-477B-825C-42252D64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81422" y="275375"/>
            <a:ext cx="12000656" cy="71316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36C70B-1B10-4424-B6FE-54C0FC342793}"/>
              </a:ext>
            </a:extLst>
          </p:cNvPr>
          <p:cNvGrpSpPr/>
          <p:nvPr/>
        </p:nvGrpSpPr>
        <p:grpSpPr>
          <a:xfrm>
            <a:off x="8235845" y="2266027"/>
            <a:ext cx="2831066" cy="864096"/>
            <a:chOff x="6674884" y="2270226"/>
            <a:chExt cx="2831066" cy="864096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73F5C499-BC16-4BDD-B6D7-1A9E1A7D64A1}"/>
                </a:ext>
              </a:extLst>
            </p:cNvPr>
            <p:cNvSpPr/>
            <p:nvPr/>
          </p:nvSpPr>
          <p:spPr>
            <a:xfrm>
              <a:off x="6674884" y="2270226"/>
              <a:ext cx="283106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Docker Engine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B6426C6-91DA-4560-B0D1-D1E431D58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354" y="2466063"/>
              <a:ext cx="472419" cy="47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885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47683"/>
            <a:ext cx="8432952" cy="11647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02459" y="1150827"/>
            <a:ext cx="32277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4" y="3647772"/>
            <a:ext cx="41072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034121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285582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537043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264429" y="2064621"/>
            <a:ext cx="1092641" cy="38587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EC3CA-B564-4067-89EE-ABA7A6EFD5BB}"/>
              </a:ext>
            </a:extLst>
          </p:cNvPr>
          <p:cNvSpPr txBox="1"/>
          <p:nvPr/>
        </p:nvSpPr>
        <p:spPr>
          <a:xfrm>
            <a:off x="5290565" y="1500815"/>
            <a:ext cx="2387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SB Sans Display Light"/>
              </a:rPr>
              <a:t>HTTP</a:t>
            </a:r>
            <a:endParaRPr lang="ru-RU" sz="2600" dirty="0">
              <a:latin typeface="SB Sans Display Light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1EAE95-3ACF-4A9C-9CE0-B6F178A5CA59}"/>
              </a:ext>
            </a:extLst>
          </p:cNvPr>
          <p:cNvGrpSpPr/>
          <p:nvPr/>
        </p:nvGrpSpPr>
        <p:grpSpPr>
          <a:xfrm>
            <a:off x="381422" y="2260074"/>
            <a:ext cx="2314058" cy="864096"/>
            <a:chOff x="876403" y="2278198"/>
            <a:chExt cx="2314058" cy="864096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9C64FFE8-70B8-41BF-A46F-1EBDD28147E4}"/>
                </a:ext>
              </a:extLst>
            </p:cNvPr>
            <p:cNvSpPr/>
            <p:nvPr/>
          </p:nvSpPr>
          <p:spPr bwMode="auto">
            <a:xfrm>
              <a:off x="876403" y="2278198"/>
              <a:ext cx="23140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Фронтенд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C9B1F0B2-6006-4E49-A891-892984964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B09AD4-18A8-4581-AAE8-9FFA98D97A0C}"/>
              </a:ext>
            </a:extLst>
          </p:cNvPr>
          <p:cNvGrpSpPr/>
          <p:nvPr/>
        </p:nvGrpSpPr>
        <p:grpSpPr>
          <a:xfrm>
            <a:off x="2876796" y="2260074"/>
            <a:ext cx="2371570" cy="864096"/>
            <a:chOff x="5142282" y="2340357"/>
            <a:chExt cx="2371570" cy="864096"/>
          </a:xfrm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B860085F-1157-493C-BCFD-22FED41A5349}"/>
                </a:ext>
              </a:extLst>
            </p:cNvPr>
            <p:cNvSpPr/>
            <p:nvPr/>
          </p:nvSpPr>
          <p:spPr bwMode="auto">
            <a:xfrm>
              <a:off x="5142282" y="2340357"/>
              <a:ext cx="2371570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Вебсервер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1CDC40A9-CDCA-4442-9BFA-4D6DE622B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CF4EACC-0115-4D36-97DC-DBE9F235A5D5}"/>
              </a:ext>
            </a:extLst>
          </p:cNvPr>
          <p:cNvGrpSpPr/>
          <p:nvPr/>
        </p:nvGrpSpPr>
        <p:grpSpPr>
          <a:xfrm>
            <a:off x="5429682" y="2281918"/>
            <a:ext cx="2624847" cy="864096"/>
            <a:chOff x="5062312" y="2308196"/>
            <a:chExt cx="2624847" cy="864096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D300B8A4-A2D4-403F-96CB-3E72853BEE8F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Task-Runner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257748C4-4377-404B-A830-5B23D335E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37189-29D5-490D-95D6-C0C43E3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929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52" y="-177792"/>
            <a:ext cx="107283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Предоставление статистики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CB775-9EC0-41BF-AE29-2D6C2EF076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54" y="1295839"/>
            <a:ext cx="5199063" cy="54123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953135-5E94-41D6-A8CB-639E37628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298" y="1295839"/>
            <a:ext cx="5523037" cy="5562161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D31ECC4-E66B-44B3-A372-6FDEBF42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80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799359"/>
            <a:ext cx="79928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Около-</a:t>
            </a:r>
            <a:r>
              <a:rPr lang="en-US" sz="2600" dirty="0" err="1"/>
              <a:t>realtime</a:t>
            </a:r>
            <a:r>
              <a:rPr lang="ru-RU" sz="2600" dirty="0"/>
              <a:t> совместное</a:t>
            </a:r>
            <a:r>
              <a:rPr lang="en-US" sz="2600" dirty="0"/>
              <a:t> </a:t>
            </a:r>
            <a:r>
              <a:rPr lang="ru-RU" sz="26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A074E-57F3-479A-B7B2-3871F95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Придите к лучшему решению </a:t>
            </a:r>
            <a:r>
              <a:rPr lang="ru-RU" sz="4000" u="sng" dirty="0">
                <a:latin typeface="SB Sans Display Light"/>
              </a:rPr>
              <a:t>совместно</a:t>
            </a:r>
            <a:endParaRPr lang="ru-RU" sz="1600" u="sng" dirty="0">
              <a:latin typeface="SB Sans Display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3" y="811382"/>
            <a:ext cx="11326267" cy="322513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Проведите </a:t>
            </a:r>
            <a:r>
              <a:rPr lang="ru-RU" sz="2400" dirty="0" err="1">
                <a:solidFill>
                  <a:schemeClr val="tx1"/>
                </a:solidFill>
                <a:latin typeface="SB Sans Display Light"/>
              </a:rPr>
              <a:t>лайв-кодинг</a:t>
            </a:r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 интервью на алгоритмической задаче.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4A51676-36F7-4D80-8AE6-E4E92D5A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8E3F99-1432-4B16-9212-C724A200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616777"/>
            <a:ext cx="2751602" cy="613076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32143" y="0"/>
            <a:ext cx="12087319" cy="70618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/>
              <a:t>Хранение контента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90" y="407456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779414" y="755167"/>
            <a:ext cx="3148876" cy="30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5455204" y="24399"/>
            <a:ext cx="577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765426" y="1385256"/>
            <a:ext cx="2315956" cy="1006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4081382" y="1255102"/>
            <a:ext cx="485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Папка с контентом платформы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</p:cNvCxnSpPr>
          <p:nvPr/>
        </p:nvCxnSpPr>
        <p:spPr>
          <a:xfrm flipH="1">
            <a:off x="1928621" y="3703777"/>
            <a:ext cx="17108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3639493" y="3489724"/>
            <a:ext cx="3161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Схемы для валидации </a:t>
            </a:r>
          </a:p>
          <a:p>
            <a:r>
              <a:rPr lang="ru-RU" sz="2400" dirty="0"/>
              <a:t>файлов </a:t>
            </a:r>
            <a:r>
              <a:rPr lang="en-US" sz="2400" dirty="0" err="1"/>
              <a:t>manifest.yaml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3661999" y="4560469"/>
            <a:ext cx="3138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Шаблон для создания </a:t>
            </a:r>
          </a:p>
          <a:p>
            <a:r>
              <a:rPr lang="ru-RU" sz="2400" dirty="0"/>
              <a:t>задачи </a:t>
            </a:r>
            <a:r>
              <a:rPr lang="ru-RU" sz="2400" dirty="0" err="1"/>
              <a:t>копипастой</a:t>
            </a:r>
            <a:endParaRPr lang="ru-RU" sz="2400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1846907" y="4825497"/>
            <a:ext cx="1815092" cy="1504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5B0DA9-6319-4603-9E19-8A2334A0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45C81-35DB-45AC-B4BF-3FE535431B1F}"/>
              </a:ext>
            </a:extLst>
          </p:cNvPr>
          <p:cNvSpPr txBox="1"/>
          <p:nvPr/>
        </p:nvSpPr>
        <p:spPr>
          <a:xfrm>
            <a:off x="3864129" y="1866088"/>
            <a:ext cx="4638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Задачей может быть не простая директория, а </a:t>
            </a:r>
            <a:r>
              <a:rPr lang="en-US" sz="2400" dirty="0"/>
              <a:t>git submodule</a:t>
            </a:r>
            <a:endParaRPr lang="ru-RU" sz="2400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C3DADF-0C65-491C-9CB3-1773F0647FC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969140" y="1961464"/>
            <a:ext cx="894989" cy="3201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4012CD4-16EE-43B9-838A-73C44445F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057249" y="1961464"/>
            <a:ext cx="2975891" cy="46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202357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  <a:latin typeface="SB Sans Display Light"/>
              </a:rPr>
              <a:t>Заключение</a:t>
            </a:r>
            <a:endParaRPr lang="ru-RU" sz="1600" dirty="0">
              <a:latin typeface="SB Sans Display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483AC-3E5B-4A15-8662-FF6324CC3EAF}"/>
              </a:ext>
            </a:extLst>
          </p:cNvPr>
          <p:cNvSpPr txBox="1"/>
          <p:nvPr/>
        </p:nvSpPr>
        <p:spPr>
          <a:xfrm>
            <a:off x="600075" y="981075"/>
            <a:ext cx="91059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Разработана онлайн-платформа с алгоритмическими задачами по программированию «</a:t>
            </a:r>
            <a:r>
              <a:rPr lang="en-US" sz="2600" dirty="0" err="1">
                <a:latin typeface="SB Sans Display Light"/>
              </a:rPr>
              <a:t>SupremeCode</a:t>
            </a:r>
            <a:r>
              <a:rPr lang="ru-RU" sz="2600" dirty="0">
                <a:latin typeface="SB Sans Display Light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8DB9-DFA0-4A00-95A5-097AF3335935}"/>
              </a:ext>
            </a:extLst>
          </p:cNvPr>
          <p:cNvSpPr txBox="1"/>
          <p:nvPr/>
        </p:nvSpPr>
        <p:spPr>
          <a:xfrm>
            <a:off x="676275" y="2505075"/>
            <a:ext cx="108108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Предоставление списка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Решение задач во встроенном редакторе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Автоматизированное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Совместное редактирования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Запуск программ вне решения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Добавление новых задач пользователями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964ED9-4634-484C-B927-B8DB29E1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66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667E9C-4E12-476E-BB14-A72660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925" y="325314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E5B9B92-8AD0-4CD7-8C60-3C924486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5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Высокий спрос на интернет-образование в сфере </a:t>
            </a:r>
            <a:r>
              <a:rPr lang="en-US" dirty="0">
                <a:latin typeface="SB Sans Display Light"/>
              </a:rPr>
              <a:t>IT</a:t>
            </a:r>
          </a:p>
          <a:p>
            <a:r>
              <a:rPr lang="ru-RU" dirty="0">
                <a:latin typeface="SB Sans Display Light"/>
              </a:rPr>
              <a:t>Ускорение обучения программированию</a:t>
            </a:r>
          </a:p>
          <a:p>
            <a:r>
              <a:rPr lang="ru-RU" dirty="0">
                <a:latin typeface="SB Sans Display Light"/>
              </a:rPr>
              <a:t>Эффективная подготовка к техническим собеседованиям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BFD5ED-A656-4CCA-BADE-EB213DB1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40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Сравнение с существующими аналогами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786871"/>
              </p:ext>
            </p:extLst>
          </p:nvPr>
        </p:nvGraphicFramePr>
        <p:xfrm>
          <a:off x="414013" y="1078988"/>
          <a:ext cx="11363973" cy="509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7430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514007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2710186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LeetCode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CodeWars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ru-RU" sz="2000" dirty="0" err="1"/>
                        <a:t>Информатикс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«</a:t>
                      </a:r>
                      <a:r>
                        <a:rPr lang="en-US" sz="2000" b="1" dirty="0" err="1"/>
                        <a:t>SupremeCode</a:t>
                      </a:r>
                      <a:r>
                        <a:rPr lang="ru-RU" sz="2000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4B2F51-DDBD-4A93-A3D1-E7AB923A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6" y="0"/>
            <a:ext cx="10876180" cy="773743"/>
          </a:xfrm>
        </p:spPr>
        <p:txBody>
          <a:bodyPr>
            <a:normAutofit/>
          </a:bodyPr>
          <a:lstStyle/>
          <a:p>
            <a:r>
              <a:rPr lang="ru-RU" sz="4000" dirty="0"/>
              <a:t>База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97522-1B9B-4E07-9FEC-499D725E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457677"/>
            <a:ext cx="9639299" cy="5266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EFF759-E3A6-4ED5-9DAD-9F86466DCA21}"/>
              </a:ext>
            </a:extLst>
          </p:cNvPr>
          <p:cNvSpPr txBox="1"/>
          <p:nvPr/>
        </p:nvSpPr>
        <p:spPr>
          <a:xfrm>
            <a:off x="1662799" y="884877"/>
            <a:ext cx="309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Основные сущности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F667E-80EE-45B6-9ADF-534898395DE3}"/>
              </a:ext>
            </a:extLst>
          </p:cNvPr>
          <p:cNvSpPr txBox="1"/>
          <p:nvPr/>
        </p:nvSpPr>
        <p:spPr>
          <a:xfrm>
            <a:off x="6491974" y="765676"/>
            <a:ext cx="4395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Таблицы и представления для статистики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90F93FC-F817-4AC8-B84E-DB3731DB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730E9F5-B995-4736-B134-579AB25C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71450"/>
            <a:ext cx="10811102" cy="709779"/>
          </a:xfrm>
        </p:spPr>
        <p:txBody>
          <a:bodyPr>
            <a:normAutofit/>
          </a:bodyPr>
          <a:lstStyle/>
          <a:p>
            <a:r>
              <a:rPr lang="ru-RU" sz="4000" dirty="0"/>
              <a:t>Диаграмма компонентов платформы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0D5936-FFC0-458D-87C5-3BD848D1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6" y="955437"/>
            <a:ext cx="9909272" cy="559442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1F7722-3053-4888-9E32-9E53C4A3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85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F2B38A7-27CE-443A-9748-0E196388B965}"/>
              </a:ext>
            </a:extLst>
          </p:cNvPr>
          <p:cNvSpPr/>
          <p:nvPr/>
        </p:nvSpPr>
        <p:spPr>
          <a:xfrm>
            <a:off x="5257800" y="2388073"/>
            <a:ext cx="6553200" cy="42293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5885290" y="3105121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617312" y="2459104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2227816" y="1806218"/>
            <a:ext cx="350781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420757" y="240577"/>
            <a:ext cx="111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Возможности горизонтального масштабирования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630803" y="3439265"/>
            <a:ext cx="54651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Один из исполнителей получит задачу на тестирование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C403ABC-DDCF-471B-B44A-5EFB739930CB}"/>
              </a:ext>
            </a:extLst>
          </p:cNvPr>
          <p:cNvGrpSpPr/>
          <p:nvPr/>
        </p:nvGrpSpPr>
        <p:grpSpPr>
          <a:xfrm>
            <a:off x="5894817" y="4213069"/>
            <a:ext cx="2624847" cy="864096"/>
            <a:chOff x="5062312" y="2308196"/>
            <a:chExt cx="2624847" cy="864096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5E25C85F-A3E9-487A-8A86-99C2CBFBFEBB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6471D5A0-267B-4388-9B7B-A571E49CE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1CB4B49-A1C4-46E4-BDBE-CAB70009328D}"/>
              </a:ext>
            </a:extLst>
          </p:cNvPr>
          <p:cNvGrpSpPr/>
          <p:nvPr/>
        </p:nvGrpSpPr>
        <p:grpSpPr>
          <a:xfrm>
            <a:off x="5885291" y="5362165"/>
            <a:ext cx="2624847" cy="864096"/>
            <a:chOff x="5062312" y="2308196"/>
            <a:chExt cx="2624847" cy="864096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3F46B0CC-AE1D-4B65-8EED-87943275C3A7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5106FF43-599E-46BD-AC0F-C2D05616D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0781F3F-5732-402A-BA38-9728CE69BE98}"/>
              </a:ext>
            </a:extLst>
          </p:cNvPr>
          <p:cNvGrpSpPr/>
          <p:nvPr/>
        </p:nvGrpSpPr>
        <p:grpSpPr>
          <a:xfrm>
            <a:off x="8809465" y="3105121"/>
            <a:ext cx="2624847" cy="864096"/>
            <a:chOff x="5062312" y="2308196"/>
            <a:chExt cx="2624847" cy="864096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05AEDFB6-FE8A-486D-877A-F14838708956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E86BDEE2-A13D-4EE8-AE03-FE21D5AB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7A9EC97-8291-4754-AC1D-B55BC1F4CE9F}"/>
              </a:ext>
            </a:extLst>
          </p:cNvPr>
          <p:cNvGrpSpPr/>
          <p:nvPr/>
        </p:nvGrpSpPr>
        <p:grpSpPr>
          <a:xfrm>
            <a:off x="8818992" y="4213069"/>
            <a:ext cx="2624847" cy="864096"/>
            <a:chOff x="5062312" y="2308196"/>
            <a:chExt cx="2624847" cy="864096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7373ACBD-2D16-4FDD-AEFC-DD013AF2F4EE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532AD72-102C-439A-BA09-F2DED049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B0F8E4A-518F-4DF2-B63D-F7B640D98882}"/>
              </a:ext>
            </a:extLst>
          </p:cNvPr>
          <p:cNvGrpSpPr/>
          <p:nvPr/>
        </p:nvGrpSpPr>
        <p:grpSpPr>
          <a:xfrm>
            <a:off x="8809466" y="5362165"/>
            <a:ext cx="2624847" cy="864096"/>
            <a:chOff x="5062312" y="2308196"/>
            <a:chExt cx="2624847" cy="864096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F9EB1EEB-D460-4C1C-A4A8-513131BA8550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591DC3EB-A272-4DA7-B0AB-90807C082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D971BA-621B-484C-B88F-0438AF82FD31}"/>
              </a:ext>
            </a:extLst>
          </p:cNvPr>
          <p:cNvSpPr txBox="1"/>
          <p:nvPr/>
        </p:nvSpPr>
        <p:spPr>
          <a:xfrm>
            <a:off x="7262307" y="2398709"/>
            <a:ext cx="278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Группа </a:t>
            </a:r>
            <a:r>
              <a:rPr lang="en-US" sz="2600" dirty="0">
                <a:latin typeface="SB Sans Display Light"/>
              </a:rPr>
              <a:t>test-runner</a:t>
            </a:r>
            <a:endParaRPr lang="ru-RU" sz="2600" dirty="0">
              <a:latin typeface="SB Sans Display Ligh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CC9CB3-B419-4E7B-B370-B5743CAD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35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4" y="0"/>
            <a:ext cx="8946922" cy="968208"/>
          </a:xfrm>
        </p:spPr>
        <p:txBody>
          <a:bodyPr>
            <a:normAutofit/>
          </a:bodyPr>
          <a:lstStyle/>
          <a:p>
            <a:r>
              <a:rPr lang="ru-RU" dirty="0"/>
              <a:t>Совместное редактирование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85A1AD-B8BD-4DA7-9C18-6499E2F8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6" y="2265799"/>
            <a:ext cx="6762845" cy="416920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438EDE-A51E-4305-8F64-CAE9A984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7" name="Picture 6" descr="PlantUML Diagram">
            <a:extLst>
              <a:ext uri="{FF2B5EF4-FFF2-40B4-BE49-F238E27FC236}">
                <a16:creationId xmlns:a16="http://schemas.microsoft.com/office/drawing/2014/main" id="{BA0EDDA9-C3AC-4528-819E-A2579E1D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53" y="3266403"/>
            <a:ext cx="4480162" cy="246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19ED67-35FB-4F34-ABF1-1B92EE4FD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6878785" y="1141659"/>
            <a:ext cx="897735" cy="1055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12CA9-6C84-4D14-8A51-CD81E63FE88A}"/>
              </a:ext>
            </a:extLst>
          </p:cNvPr>
          <p:cNvSpPr txBox="1"/>
          <p:nvPr/>
        </p:nvSpPr>
        <p:spPr>
          <a:xfrm>
            <a:off x="148794" y="1121763"/>
            <a:ext cx="704359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/>
              <a:t>Используются </a:t>
            </a:r>
            <a:r>
              <a:rPr lang="en-US" sz="2600" dirty="0"/>
              <a:t>CRDT</a:t>
            </a:r>
            <a:r>
              <a:rPr lang="ru-RU" sz="2600" dirty="0"/>
              <a:t> (Бесконфликтные реплицированные типы данных)</a:t>
            </a:r>
            <a:r>
              <a:rPr lang="en-US" sz="2600" dirty="0"/>
              <a:t> </a:t>
            </a:r>
            <a:r>
              <a:rPr lang="ru-RU" sz="2600" dirty="0"/>
              <a:t>из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173743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4634-EEB2-4E41-8127-24B8AFA1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88" y="-51785"/>
            <a:ext cx="5784524" cy="1454083"/>
          </a:xfrm>
        </p:spPr>
        <p:txBody>
          <a:bodyPr>
            <a:normAutofit/>
          </a:bodyPr>
          <a:lstStyle/>
          <a:p>
            <a:r>
              <a:rPr lang="ru-RU" sz="4000" dirty="0"/>
              <a:t>Алгоритм запуска тестирования решения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8737BC-E8B7-4DBC-9CEE-B281E4BF4B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19412" y="0"/>
            <a:ext cx="5561508" cy="69393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C41E67-2071-4DE4-81A2-5C3625C6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137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12D68-A057-45F7-AEE7-DBF7C011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35" y="84777"/>
            <a:ext cx="10728324" cy="710466"/>
          </a:xfrm>
        </p:spPr>
        <p:txBody>
          <a:bodyPr/>
          <a:lstStyle/>
          <a:p>
            <a:r>
              <a:rPr lang="ru-RU" dirty="0"/>
              <a:t>Диаграммы классов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CEEE2-6721-4E37-AD93-ABD5DF3A68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1435" y="2158738"/>
            <a:ext cx="5963633" cy="43932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8711F-F9B3-4688-8763-0E10B242DA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21311" y="1320567"/>
            <a:ext cx="5281374" cy="5231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97952-6060-47E1-AA9A-8876C5020556}"/>
              </a:ext>
            </a:extLst>
          </p:cNvPr>
          <p:cNvSpPr txBox="1"/>
          <p:nvPr/>
        </p:nvSpPr>
        <p:spPr>
          <a:xfrm>
            <a:off x="531435" y="1697073"/>
            <a:ext cx="319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Классы веб-сервера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85A27-B744-4D78-A11E-09BFE1DC7B64}"/>
              </a:ext>
            </a:extLst>
          </p:cNvPr>
          <p:cNvSpPr txBox="1"/>
          <p:nvPr/>
        </p:nvSpPr>
        <p:spPr>
          <a:xfrm>
            <a:off x="6721311" y="871998"/>
            <a:ext cx="319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Классы </a:t>
            </a:r>
            <a:r>
              <a:rPr lang="en-US" sz="2400" dirty="0"/>
              <a:t>Task-Runner</a:t>
            </a:r>
            <a:endParaRPr lang="ru-RU" sz="24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4ADC60B-C93F-4DEC-AB45-D39E5918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1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7756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Провести анализ предметной области</a:t>
            </a:r>
          </a:p>
          <a:p>
            <a:r>
              <a:rPr lang="ru-RU" dirty="0">
                <a:latin typeface="SB Sans Display Light"/>
              </a:rPr>
              <a:t>Провести анализ существующих аналогов</a:t>
            </a:r>
          </a:p>
          <a:p>
            <a:r>
              <a:rPr lang="ru-RU" dirty="0">
                <a:latin typeface="SB Sans Display Light"/>
              </a:rPr>
              <a:t>Разработать архитектуру онлайн-платформы</a:t>
            </a:r>
          </a:p>
          <a:p>
            <a:r>
              <a:rPr lang="ru-RU" dirty="0">
                <a:latin typeface="SB Sans Display Light"/>
              </a:rPr>
              <a:t>Продемонстрировать работу онлайн-платформы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647700" y="124799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B Sans Display Light"/>
              </a:rPr>
              <a:t>Цель работы: </a:t>
            </a:r>
            <a:r>
              <a:rPr lang="ru-RU" sz="2400" dirty="0">
                <a:latin typeface="SB Sans Display Light"/>
              </a:rPr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9" y="2646464"/>
            <a:ext cx="132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B Sans Display Light"/>
              </a:rPr>
              <a:t>Задачи</a:t>
            </a:r>
            <a:endParaRPr lang="ru-RU" sz="2000" b="1" dirty="0">
              <a:latin typeface="SB Sans Display Ligh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236F5D-6805-42D5-BF68-55D80476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826F6-3EA2-4A6E-BBDD-8DB63D98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8" y="210311"/>
            <a:ext cx="8770384" cy="643737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05D721-944A-4597-A6F1-2D61AFA8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B7F486-B05D-42FA-BE10-552492E294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11433" y="21799"/>
            <a:ext cx="9569133" cy="681440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39DDE9-3BD6-4E60-B86C-1D74E9F7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427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5494FE-39C5-4E2F-973D-617969C284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8372" y="207732"/>
            <a:ext cx="10795256" cy="64425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F9C03DF-47B0-416B-A35F-FE9972C8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352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85730A-1ABF-4AFD-993F-BC020D461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1" y="280838"/>
            <a:ext cx="11064478" cy="629632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2A61BE-BEC8-4BAD-910E-1993650C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51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DE635C-24D1-45EF-9424-81517A5B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5" y="205876"/>
            <a:ext cx="11314509" cy="644624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D31051-2BD7-495D-A8E5-FFD72B1F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0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Дуга 35">
            <a:extLst>
              <a:ext uri="{FF2B5EF4-FFF2-40B4-BE49-F238E27FC236}">
                <a16:creationId xmlns:a16="http://schemas.microsoft.com/office/drawing/2014/main" id="{FDCF4970-BDB1-4662-92EF-978CFFF516B5}"/>
              </a:ext>
            </a:extLst>
          </p:cNvPr>
          <p:cNvSpPr/>
          <p:nvPr/>
        </p:nvSpPr>
        <p:spPr>
          <a:xfrm>
            <a:off x="6521547" y="2286307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AB577-5A47-40A8-91DA-840D99FD4239}"/>
              </a:ext>
            </a:extLst>
          </p:cNvPr>
          <p:cNvSpPr txBox="1"/>
          <p:nvPr/>
        </p:nvSpPr>
        <p:spPr>
          <a:xfrm>
            <a:off x="210378" y="69578"/>
            <a:ext cx="1177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FCCC39A-BF2C-4D16-96F3-AA3F3ABF8D16}"/>
              </a:ext>
            </a:extLst>
          </p:cNvPr>
          <p:cNvGrpSpPr/>
          <p:nvPr/>
        </p:nvGrpSpPr>
        <p:grpSpPr>
          <a:xfrm>
            <a:off x="466221" y="2858236"/>
            <a:ext cx="2314058" cy="864096"/>
            <a:chOff x="876403" y="2278198"/>
            <a:chExt cx="2314058" cy="864096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5F6CAA8-C2EB-4247-ABBA-26827D47253D}"/>
                </a:ext>
              </a:extLst>
            </p:cNvPr>
            <p:cNvSpPr/>
            <p:nvPr/>
          </p:nvSpPr>
          <p:spPr bwMode="auto">
            <a:xfrm>
              <a:off x="876403" y="2278198"/>
              <a:ext cx="23140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Фронтенд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F347C35-4642-480E-9F22-38FD904BA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84C41CD-152C-4AA2-B64B-522827C033C0}"/>
              </a:ext>
            </a:extLst>
          </p:cNvPr>
          <p:cNvGrpSpPr/>
          <p:nvPr/>
        </p:nvGrpSpPr>
        <p:grpSpPr>
          <a:xfrm>
            <a:off x="5716749" y="2873612"/>
            <a:ext cx="2371570" cy="864096"/>
            <a:chOff x="5142282" y="2340357"/>
            <a:chExt cx="2371570" cy="864096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360EC466-8330-428B-B2A9-B98CCD1B417B}"/>
                </a:ext>
              </a:extLst>
            </p:cNvPr>
            <p:cNvSpPr/>
            <p:nvPr/>
          </p:nvSpPr>
          <p:spPr bwMode="auto">
            <a:xfrm>
              <a:off x="5142282" y="2340357"/>
              <a:ext cx="2371570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Вебсервер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DEBCE4F5-3A31-4731-979D-E5BBFCCC2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1DAB30B-EECC-4773-8587-A8380E25F89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0279" y="3290284"/>
            <a:ext cx="2936470" cy="15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5795D-256E-47EB-A007-37FE19B8D8E8}"/>
              </a:ext>
            </a:extLst>
          </p:cNvPr>
          <p:cNvSpPr txBox="1"/>
          <p:nvPr/>
        </p:nvSpPr>
        <p:spPr>
          <a:xfrm>
            <a:off x="3062729" y="2851768"/>
            <a:ext cx="2371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Решение в </a:t>
            </a:r>
            <a:r>
              <a:rPr lang="en-US" sz="2600" dirty="0">
                <a:latin typeface="SB Sans Display Light"/>
              </a:rPr>
              <a:t>JSON </a:t>
            </a:r>
            <a:r>
              <a:rPr lang="ru-RU" sz="2600" dirty="0">
                <a:latin typeface="SB Sans Display Light"/>
              </a:rPr>
              <a:t>по</a:t>
            </a:r>
            <a:r>
              <a:rPr lang="en-US" sz="2600" dirty="0">
                <a:latin typeface="SB Sans Display Light"/>
              </a:rPr>
              <a:t> HTTP</a:t>
            </a:r>
            <a:endParaRPr lang="ru-RU" sz="2600" dirty="0">
              <a:latin typeface="SB Sans Display Ligh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4A8BA1-0A9A-491E-BA4C-8C0D4F6662B1}"/>
              </a:ext>
            </a:extLst>
          </p:cNvPr>
          <p:cNvGrpSpPr/>
          <p:nvPr/>
        </p:nvGrpSpPr>
        <p:grpSpPr>
          <a:xfrm>
            <a:off x="6050544" y="5452401"/>
            <a:ext cx="1703979" cy="864096"/>
            <a:chOff x="5028015" y="4936300"/>
            <a:chExt cx="1703979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EE746A8-FB8F-4A63-8EC5-7B5E96A15BB5}"/>
                </a:ext>
              </a:extLst>
            </p:cNvPr>
            <p:cNvSpPr/>
            <p:nvPr/>
          </p:nvSpPr>
          <p:spPr bwMode="auto">
            <a:xfrm>
              <a:off x="5028015" y="4936300"/>
              <a:ext cx="17039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>
                  <a:latin typeface="SB Sans Display Light"/>
                </a:rPr>
                <a:t>СУБД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26FF144-545B-4902-BAEF-3503E98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861" y="5036938"/>
              <a:ext cx="715659" cy="71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33DBAA-7F50-45A6-B588-DCEC382141E7}"/>
              </a:ext>
            </a:extLst>
          </p:cNvPr>
          <p:cNvSpPr txBox="1"/>
          <p:nvPr/>
        </p:nvSpPr>
        <p:spPr bwMode="auto">
          <a:xfrm>
            <a:off x="4659067" y="4953770"/>
            <a:ext cx="26431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Сохраняем решение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09AA5DD-AAD8-42E2-8575-384279B4D69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902534" y="3737708"/>
            <a:ext cx="0" cy="171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D8B2C4A-A8E2-4670-8F91-566458FF33B3}"/>
              </a:ext>
            </a:extLst>
          </p:cNvPr>
          <p:cNvGrpSpPr/>
          <p:nvPr/>
        </p:nvGrpSpPr>
        <p:grpSpPr>
          <a:xfrm>
            <a:off x="9146077" y="2880224"/>
            <a:ext cx="1819836" cy="864096"/>
            <a:chOff x="4928918" y="2270225"/>
            <a:chExt cx="1819836" cy="864096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2084686A-2076-4311-B2B8-E3BEF169552D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09838E88-0FEF-46A6-8ECF-646015850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BAD03E-6D68-4660-BA5B-B595645C1000}"/>
              </a:ext>
            </a:extLst>
          </p:cNvPr>
          <p:cNvSpPr txBox="1"/>
          <p:nvPr/>
        </p:nvSpPr>
        <p:spPr>
          <a:xfrm>
            <a:off x="8557242" y="1466127"/>
            <a:ext cx="2796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Кладем в очередь тестирования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22A443-0AE6-42AC-9938-7B119632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839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</TotalTime>
  <Words>1175</Words>
  <Application>Microsoft Office PowerPoint</Application>
  <PresentationFormat>Широкоэкранный</PresentationFormat>
  <Paragraphs>238</Paragraphs>
  <Slides>26</Slides>
  <Notes>23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JetBrains Mono</vt:lpstr>
      <vt:lpstr>SB Sans Display Light</vt:lpstr>
      <vt:lpstr>SB Sans Display Regular</vt:lpstr>
      <vt:lpstr>Times New Roman</vt:lpstr>
      <vt:lpstr>ui-sans-serif</vt:lpstr>
      <vt:lpstr>Тема Office</vt:lpstr>
      <vt:lpstr>Презентация PowerPoint</vt:lpstr>
      <vt:lpstr>Актуальность выбранной темы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тестирования - пример junit.xml</vt:lpstr>
      <vt:lpstr>Презентация PowerPoint</vt:lpstr>
      <vt:lpstr>Презентация PowerPoint</vt:lpstr>
      <vt:lpstr>Предоставление статистики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  <vt:lpstr>Сравнение с существующими аналогами</vt:lpstr>
      <vt:lpstr>База данных</vt:lpstr>
      <vt:lpstr>Диаграмма компонентов платформы</vt:lpstr>
      <vt:lpstr>Презентация PowerPoint</vt:lpstr>
      <vt:lpstr>Совместное редактирование</vt:lpstr>
      <vt:lpstr>Алгоритм запуска тестирования решения</vt:lpstr>
      <vt:lpstr>Диаграммы классов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234</cp:revision>
  <dcterms:created xsi:type="dcterms:W3CDTF">2024-05-26T17:31:02Z</dcterms:created>
  <dcterms:modified xsi:type="dcterms:W3CDTF">2024-06-23T18:11:41Z</dcterms:modified>
</cp:coreProperties>
</file>